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57" r:id="rId5"/>
    <p:sldId id="261" r:id="rId6"/>
    <p:sldId id="259" r:id="rId7"/>
    <p:sldId id="262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224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63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983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33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296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2452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7531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85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360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863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97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41BD2-DC68-4E7E-9359-C4A217F45294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323A8-8924-47A9-B253-FDA2AEE373C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018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CA" sz="6700" dirty="0"/>
              <a:t/>
            </a:r>
            <a:br>
              <a:rPr lang="en-CA" sz="6700" dirty="0"/>
            </a:br>
            <a:r>
              <a:rPr lang="en-CA" sz="3100" dirty="0"/>
              <a:t>David Rusch Regional Pathologist Cariboo and Thompson Okanagan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80928"/>
            <a:ext cx="6034617" cy="4525963"/>
          </a:xfrm>
        </p:spPr>
      </p:pic>
      <p:sp>
        <p:nvSpPr>
          <p:cNvPr id="6" name="Rectangle 5"/>
          <p:cNvSpPr/>
          <p:nvPr/>
        </p:nvSpPr>
        <p:spPr>
          <a:xfrm>
            <a:off x="2483768" y="456308"/>
            <a:ext cx="468697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6700" dirty="0">
                <a:solidFill>
                  <a:prstClr val="black"/>
                </a:solidFill>
                <a:ea typeface="+mj-ea"/>
                <a:cs typeface="+mj-cs"/>
              </a:rPr>
              <a:t>Black Stain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436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5073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110" y="2114242"/>
            <a:ext cx="4459602" cy="3344702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00726" y="1807063"/>
            <a:ext cx="60346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7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i="1" dirty="0" err="1" smtClean="0"/>
              <a:t>Leptographium</a:t>
            </a:r>
            <a:r>
              <a:rPr lang="en-CA" i="1" dirty="0" smtClean="0"/>
              <a:t> </a:t>
            </a:r>
            <a:r>
              <a:rPr lang="en-CA" i="1" dirty="0" err="1" smtClean="0"/>
              <a:t>wagenerii</a:t>
            </a:r>
            <a:r>
              <a:rPr lang="en-CA" i="1" dirty="0" smtClean="0"/>
              <a:t> </a:t>
            </a:r>
            <a:r>
              <a:rPr lang="en-CA" dirty="0" smtClean="0"/>
              <a:t>imperfect stage</a:t>
            </a:r>
            <a:br>
              <a:rPr lang="en-CA" dirty="0" smtClean="0"/>
            </a:br>
            <a:r>
              <a:rPr lang="en-CA" i="1" dirty="0" smtClean="0"/>
              <a:t>Ceratocystis </a:t>
            </a:r>
            <a:r>
              <a:rPr lang="en-CA" i="1" dirty="0" err="1" smtClean="0"/>
              <a:t>wagenerii</a:t>
            </a:r>
            <a:r>
              <a:rPr lang="en-CA" i="1" dirty="0" smtClean="0"/>
              <a:t> </a:t>
            </a:r>
            <a:r>
              <a:rPr lang="en-CA" dirty="0" smtClean="0"/>
              <a:t>perfect stage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 fontScale="70000" lnSpcReduction="20000"/>
          </a:bodyPr>
          <a:lstStyle/>
          <a:p>
            <a:r>
              <a:rPr lang="en-CA" dirty="0" smtClean="0"/>
              <a:t>Not a decay fungus</a:t>
            </a:r>
          </a:p>
          <a:p>
            <a:r>
              <a:rPr lang="en-CA" dirty="0" smtClean="0"/>
              <a:t>Similar to blue stain but brown or black in colour</a:t>
            </a:r>
          </a:p>
          <a:p>
            <a:r>
              <a:rPr lang="en-CA" dirty="0" smtClean="0"/>
              <a:t>Clogs up </a:t>
            </a:r>
            <a:r>
              <a:rPr lang="en-CA" dirty="0" err="1" smtClean="0"/>
              <a:t>tracheids</a:t>
            </a:r>
            <a:r>
              <a:rPr lang="en-CA" dirty="0" smtClean="0"/>
              <a:t> </a:t>
            </a:r>
            <a:endParaRPr lang="en-CA" dirty="0" smtClean="0"/>
          </a:p>
          <a:p>
            <a:r>
              <a:rPr lang="en-CA" dirty="0" smtClean="0"/>
              <a:t>Vectored </a:t>
            </a:r>
            <a:r>
              <a:rPr lang="en-CA" dirty="0" smtClean="0"/>
              <a:t>by secondary insects including weevils (</a:t>
            </a:r>
            <a:r>
              <a:rPr lang="en-CA" i="1" dirty="0" err="1" smtClean="0"/>
              <a:t>Steremnius</a:t>
            </a:r>
            <a:r>
              <a:rPr lang="en-CA" dirty="0" smtClean="0"/>
              <a:t> and </a:t>
            </a:r>
            <a:r>
              <a:rPr lang="en-CA" i="1" dirty="0" err="1" smtClean="0"/>
              <a:t>Pissodes</a:t>
            </a:r>
            <a:r>
              <a:rPr lang="en-CA" dirty="0" smtClean="0"/>
              <a:t> spp.) and root bark beetles (</a:t>
            </a:r>
            <a:r>
              <a:rPr lang="en-CA" i="1" dirty="0" err="1" smtClean="0"/>
              <a:t>Hylastes</a:t>
            </a:r>
            <a:r>
              <a:rPr lang="en-CA" dirty="0" smtClean="0"/>
              <a:t> and </a:t>
            </a:r>
            <a:r>
              <a:rPr lang="en-CA" i="1" dirty="0" err="1" smtClean="0"/>
              <a:t>Hylurgops</a:t>
            </a:r>
            <a:r>
              <a:rPr lang="en-CA" dirty="0" smtClean="0"/>
              <a:t> spp.)</a:t>
            </a:r>
          </a:p>
          <a:p>
            <a:r>
              <a:rPr lang="en-CA" dirty="0" smtClean="0"/>
              <a:t>Douglas-fir </a:t>
            </a:r>
            <a:r>
              <a:rPr lang="en-CA" dirty="0" smtClean="0"/>
              <a:t>type (all </a:t>
            </a:r>
            <a:r>
              <a:rPr lang="en-CA" dirty="0" smtClean="0"/>
              <a:t>ages but more prevalent in younger trees) </a:t>
            </a:r>
            <a:endParaRPr lang="en-CA" dirty="0" smtClean="0"/>
          </a:p>
          <a:p>
            <a:r>
              <a:rPr lang="en-CA" dirty="0" smtClean="0"/>
              <a:t>hard </a:t>
            </a:r>
            <a:r>
              <a:rPr lang="en-CA" dirty="0" smtClean="0"/>
              <a:t>pine </a:t>
            </a:r>
            <a:r>
              <a:rPr lang="en-CA" dirty="0" smtClean="0"/>
              <a:t>type </a:t>
            </a:r>
            <a:r>
              <a:rPr lang="en-CA" dirty="0" smtClean="0"/>
              <a:t>(usually pine over 20 years) </a:t>
            </a:r>
            <a:endParaRPr lang="en-CA" dirty="0" smtClean="0"/>
          </a:p>
          <a:p>
            <a:r>
              <a:rPr lang="en-CA" dirty="0" smtClean="0"/>
              <a:t>also </a:t>
            </a:r>
            <a:r>
              <a:rPr lang="en-CA" dirty="0" smtClean="0"/>
              <a:t>pinyon pine variety in U.S.</a:t>
            </a:r>
          </a:p>
          <a:p>
            <a:r>
              <a:rPr lang="en-CA" dirty="0" smtClean="0"/>
              <a:t>Associated with road disturbance or soil compaction, flood stressed trees and areas with root rot or bark beetle infected trees that attract secondary insects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878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Symptoms same as for other root diseases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59936" y="2314709"/>
            <a:ext cx="3739522" cy="280464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59467" y="2114727"/>
            <a:ext cx="4463479" cy="33476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265204" y="2663788"/>
            <a:ext cx="4247456" cy="318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9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Most unrecognized root disease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need </a:t>
            </a:r>
            <a:r>
              <a:rPr lang="en-CA" dirty="0" smtClean="0"/>
              <a:t>to cut into wood to see it</a:t>
            </a:r>
          </a:p>
          <a:p>
            <a:r>
              <a:rPr lang="en-CA" dirty="0" smtClean="0"/>
              <a:t>Stain fades within one or two years of death (look for recently killed trees)</a:t>
            </a:r>
          </a:p>
          <a:p>
            <a:r>
              <a:rPr lang="en-CA" dirty="0" smtClean="0"/>
              <a:t>Can spread quickly by root to root contact but </a:t>
            </a:r>
            <a:r>
              <a:rPr lang="en-CA" dirty="0" smtClean="0"/>
              <a:t>likely </a:t>
            </a:r>
            <a:r>
              <a:rPr lang="en-CA" dirty="0" smtClean="0"/>
              <a:t>doesn’t persist </a:t>
            </a:r>
            <a:r>
              <a:rPr lang="en-CA" dirty="0" smtClean="0"/>
              <a:t>in centers </a:t>
            </a:r>
            <a:r>
              <a:rPr lang="en-CA" dirty="0" smtClean="0"/>
              <a:t>for </a:t>
            </a:r>
            <a:r>
              <a:rPr lang="en-CA" dirty="0" smtClean="0"/>
              <a:t>extended time periods</a:t>
            </a:r>
            <a:endParaRPr lang="en-CA" dirty="0" smtClean="0"/>
          </a:p>
          <a:p>
            <a:r>
              <a:rPr lang="en-CA" dirty="0" smtClean="0"/>
              <a:t>Pine type has been found associated with shallow soils in Cariboo</a:t>
            </a:r>
          </a:p>
          <a:p>
            <a:r>
              <a:rPr lang="en-CA" dirty="0" smtClean="0"/>
              <a:t>Will likely become more important in the future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8375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Spread by conidiophores (stalked fruiting bodies) that emit droplets of sticky spores that are transferred to secondary insects</a:t>
            </a:r>
          </a:p>
          <a:p>
            <a:r>
              <a:rPr lang="en-CA" dirty="0" smtClean="0"/>
              <a:t>Enters through wounds that attract secondary insects or may in some cases be caused by secondary insect feeding</a:t>
            </a:r>
          </a:p>
        </p:txBody>
      </p:sp>
    </p:spTree>
    <p:extLst>
      <p:ext uri="{BB962C8B-B14F-4D97-AF65-F5344CB8AC3E}">
        <p14:creationId xmlns:p14="http://schemas.microsoft.com/office/powerpoint/2010/main" val="26056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Treatment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sz="3300" dirty="0" smtClean="0"/>
              <a:t>Treatments </a:t>
            </a:r>
            <a:r>
              <a:rPr lang="en-CA" sz="3300" dirty="0" smtClean="0"/>
              <a:t>focus on reducing conditions that favour secondary insects (creation of slash and stressed trees)</a:t>
            </a:r>
          </a:p>
          <a:p>
            <a:r>
              <a:rPr lang="en-CA" sz="3300" dirty="0" smtClean="0"/>
              <a:t>Time stand entries for when insects are not flying and trees and slash have time to dry out before spring (mid- late summer) and try to limit the number of consecutive entries in the same block or area</a:t>
            </a:r>
          </a:p>
          <a:p>
            <a:r>
              <a:rPr lang="en-CA" sz="3300" dirty="0" smtClean="0"/>
              <a:t>“Working down the road” can provide a constant food supply over time as insects move from block to block</a:t>
            </a:r>
          </a:p>
          <a:p>
            <a:r>
              <a:rPr lang="en-CA" sz="3300" dirty="0" smtClean="0"/>
              <a:t>Mixed plantings </a:t>
            </a:r>
            <a:r>
              <a:rPr lang="en-CA" sz="3300" dirty="0" smtClean="0"/>
              <a:t>can </a:t>
            </a:r>
            <a:r>
              <a:rPr lang="en-CA" sz="3300" dirty="0" smtClean="0"/>
              <a:t>reduce root to root spread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358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297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David Rusch Regional Pathologist Cariboo and Thompson Okanagan </vt:lpstr>
      <vt:lpstr>PowerPoint Presentation</vt:lpstr>
      <vt:lpstr>PowerPoint Presentation</vt:lpstr>
      <vt:lpstr>Leptographium wagenerii imperfect stage Ceratocystis wagenerii perfect stage</vt:lpstr>
      <vt:lpstr>Symptoms same as for other root diseases</vt:lpstr>
      <vt:lpstr>Most unrecognized root disease</vt:lpstr>
      <vt:lpstr>spread</vt:lpstr>
      <vt:lpstr>Treatment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Stain</dc:title>
  <dc:creator>Rusch, David FLNR:EX</dc:creator>
  <cp:lastModifiedBy>Rusch, David FLNR:EX</cp:lastModifiedBy>
  <cp:revision>12</cp:revision>
  <dcterms:created xsi:type="dcterms:W3CDTF">2018-09-17T19:51:58Z</dcterms:created>
  <dcterms:modified xsi:type="dcterms:W3CDTF">2018-09-20T23:38:49Z</dcterms:modified>
</cp:coreProperties>
</file>